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97" r:id="rId2"/>
    <p:sldId id="259" r:id="rId3"/>
    <p:sldId id="260" r:id="rId4"/>
    <p:sldId id="261" r:id="rId5"/>
    <p:sldId id="262" r:id="rId6"/>
    <p:sldId id="263" r:id="rId7"/>
    <p:sldId id="265" r:id="rId8"/>
    <p:sldId id="298" r:id="rId9"/>
    <p:sldId id="264" r:id="rId10"/>
    <p:sldId id="283" r:id="rId11"/>
    <p:sldId id="284" r:id="rId12"/>
    <p:sldId id="285" r:id="rId13"/>
    <p:sldId id="266" r:id="rId14"/>
    <p:sldId id="286" r:id="rId15"/>
    <p:sldId id="299" r:id="rId16"/>
    <p:sldId id="300" r:id="rId17"/>
    <p:sldId id="267" r:id="rId18"/>
    <p:sldId id="290" r:id="rId19"/>
    <p:sldId id="268" r:id="rId20"/>
    <p:sldId id="269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93" r:id="rId29"/>
    <p:sldId id="294" r:id="rId30"/>
    <p:sldId id="295" r:id="rId31"/>
    <p:sldId id="282" r:id="rId32"/>
    <p:sldId id="288" r:id="rId33"/>
    <p:sldId id="287" r:id="rId34"/>
    <p:sldId id="291" r:id="rId35"/>
    <p:sldId id="292" r:id="rId36"/>
    <p:sldId id="296" r:id="rId37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513E"/>
    <a:srgbClr val="5FC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0"/>
    <p:restoredTop sz="94458"/>
  </p:normalViewPr>
  <p:slideViewPr>
    <p:cSldViewPr snapToGrid="0" snapToObjects="1" showGuides="1">
      <p:cViewPr varScale="1">
        <p:scale>
          <a:sx n="172" d="100"/>
          <a:sy n="172" d="100"/>
        </p:scale>
        <p:origin x="200" y="2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84BD1-DD4C-8E43-A7B6-B4531B41224E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E3304-9FDF-4647-96C7-635B46A13D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02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13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9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95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48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3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E3304-9FDF-4647-96C7-635B46A13D2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40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8E2AFD9-F2B2-4549-A846-1212777ADD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567" b="33612"/>
          <a:stretch/>
        </p:blipFill>
        <p:spPr>
          <a:xfrm>
            <a:off x="7069940" y="38322"/>
            <a:ext cx="1951077" cy="77693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10E78B-DBFF-F54F-9490-A581607345EF}"/>
              </a:ext>
            </a:extLst>
          </p:cNvPr>
          <p:cNvSpPr txBox="1"/>
          <p:nvPr userDrawn="1"/>
        </p:nvSpPr>
        <p:spPr>
          <a:xfrm>
            <a:off x="78332" y="331396"/>
            <a:ext cx="7785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L’ARBRE COMME ENVIRONNEMENT DE L’ARCHITECTURE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482B4AB-93E8-6544-8BC5-299735252B32}"/>
              </a:ext>
            </a:extLst>
          </p:cNvPr>
          <p:cNvCxnSpPr>
            <a:cxnSpLocks/>
          </p:cNvCxnSpPr>
          <p:nvPr userDrawn="1"/>
        </p:nvCxnSpPr>
        <p:spPr>
          <a:xfrm>
            <a:off x="157317" y="867809"/>
            <a:ext cx="8629331" cy="0"/>
          </a:xfrm>
          <a:prstGeom prst="line">
            <a:avLst/>
          </a:prstGeom>
          <a:ln>
            <a:solidFill>
              <a:srgbClr val="7351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16D9642F-25E1-1742-83CF-B565FFB3B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1" t="92042" r="1474"/>
          <a:stretch/>
        </p:blipFill>
        <p:spPr>
          <a:xfrm>
            <a:off x="-1" y="4774168"/>
            <a:ext cx="9144002" cy="4178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BA8BBF6-AD62-3C47-B212-5A7F4474B754}"/>
              </a:ext>
            </a:extLst>
          </p:cNvPr>
          <p:cNvSpPr txBox="1"/>
          <p:nvPr userDrawn="1"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44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91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50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27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81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61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3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30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56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3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252E2-BA6D-4E46-BC63-C31334394CA9}" type="datetimeFigureOut">
              <a:rPr lang="fr-FR" smtClean="0"/>
              <a:t>03/07/2019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555D9-1194-6149-9CBB-2139B1285C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48AC8AC-B087-F741-9FBC-40E4E2617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" r="1474"/>
          <a:stretch/>
        </p:blipFill>
        <p:spPr>
          <a:xfrm>
            <a:off x="-1" y="-58873"/>
            <a:ext cx="9144002" cy="52509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CF67BB-D1AC-D041-B5BE-02F7CD6E6D60}"/>
              </a:ext>
            </a:extLst>
          </p:cNvPr>
          <p:cNvSpPr txBox="1"/>
          <p:nvPr/>
        </p:nvSpPr>
        <p:spPr>
          <a:xfrm>
            <a:off x="167149" y="4813922"/>
            <a:ext cx="267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#</a:t>
            </a:r>
            <a:r>
              <a:rPr lang="fr-FR" sz="1800" b="1" dirty="0" err="1">
                <a:solidFill>
                  <a:schemeClr val="bg1"/>
                </a:solidFill>
              </a:rPr>
              <a:t>batifrais</a:t>
            </a:r>
            <a:endParaRPr lang="fr-FR" sz="18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1" y="133359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8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 PLÉNIÈRE</a:t>
            </a:r>
          </a:p>
          <a:p>
            <a:pPr algn="ctr"/>
            <a:endParaRPr lang="fr-FR" sz="1600" b="1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8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L’ARBRE COMME ENVIRONNEMENT DE L’ARCHITECTURE</a:t>
            </a:r>
          </a:p>
          <a:p>
            <a:pPr algn="ctr"/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600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ZÜRCHER</a:t>
            </a:r>
          </a:p>
          <a:p>
            <a:pPr algn="ctr"/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sc. </a:t>
            </a:r>
            <a:r>
              <a:rPr lang="fr-FR" sz="1600" b="1" dirty="0" err="1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1600" b="1" dirty="0" err="1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forestier EPFZ</a:t>
            </a:r>
          </a:p>
          <a:p>
            <a:pPr algn="ctr"/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fr-FR" sz="1600" b="1" dirty="0" err="1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Haute Ecole Spécialisée bernoise (Architecture, Bois et Génie Civil), Chargé de cours EPFL,  ETHZ,  UNIL </a:t>
            </a:r>
          </a:p>
        </p:txBody>
      </p:sp>
    </p:spTree>
    <p:extLst>
      <p:ext uri="{BB962C8B-B14F-4D97-AF65-F5344CB8AC3E}">
        <p14:creationId xmlns:p14="http://schemas.microsoft.com/office/powerpoint/2010/main" val="217134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791108D-0926-4A4B-AF41-5CC0BE772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115" y="929145"/>
            <a:ext cx="4366053" cy="361059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8A4E57D-9FB4-4C95-9490-6E069FE26B64}"/>
              </a:ext>
            </a:extLst>
          </p:cNvPr>
          <p:cNvSpPr/>
          <p:nvPr/>
        </p:nvSpPr>
        <p:spPr>
          <a:xfrm>
            <a:off x="2608001" y="4514680"/>
            <a:ext cx="39279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73513E"/>
                </a:solidFill>
              </a:rPr>
              <a:t>Le jardin à Montmartre (Pierre Auguste Renoir, 1841 - 1919)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19BB0F-4C37-46D7-939C-4179E4E2B63A}"/>
              </a:ext>
            </a:extLst>
          </p:cNvPr>
          <p:cNvSpPr/>
          <p:nvPr/>
        </p:nvSpPr>
        <p:spPr>
          <a:xfrm>
            <a:off x="5890271" y="3164306"/>
            <a:ext cx="310100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</a:rPr>
              <a:t>Couleurs et dynamique des ombres </a:t>
            </a:r>
          </a:p>
          <a:p>
            <a:r>
              <a:rPr lang="de-CH" sz="1600" dirty="0">
                <a:solidFill>
                  <a:schemeClr val="accent5"/>
                </a:solidFill>
              </a:rPr>
              <a:t>et </a:t>
            </a:r>
            <a:r>
              <a:rPr lang="de-CH" sz="1600" dirty="0" err="1">
                <a:solidFill>
                  <a:schemeClr val="accent5"/>
                </a:solidFill>
              </a:rPr>
              <a:t>tâches</a:t>
            </a:r>
            <a:r>
              <a:rPr lang="de-CH" sz="1600" dirty="0">
                <a:solidFill>
                  <a:schemeClr val="accent5"/>
                </a:solidFill>
              </a:rPr>
              <a:t> de lumière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ED57949A-1E9C-A64D-A281-4857F489D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1" t="14234" r="36314" b="31412"/>
          <a:stretch/>
        </p:blipFill>
        <p:spPr>
          <a:xfrm>
            <a:off x="157317" y="929145"/>
            <a:ext cx="1520190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1F16177-8EA0-4E45-B93B-044F3BCC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30" y="929145"/>
            <a:ext cx="5471740" cy="364782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E19BB0F-4C37-46D7-939C-4179E4E2B63A}"/>
              </a:ext>
            </a:extLst>
          </p:cNvPr>
          <p:cNvSpPr/>
          <p:nvPr/>
        </p:nvSpPr>
        <p:spPr>
          <a:xfrm>
            <a:off x="6462640" y="3694872"/>
            <a:ext cx="2452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</a:rPr>
              <a:t>Cocktail de couleurs : </a:t>
            </a:r>
          </a:p>
          <a:p>
            <a:r>
              <a:rPr lang="de-CH" sz="1600" dirty="0">
                <a:solidFill>
                  <a:schemeClr val="accent5"/>
                </a:solidFill>
              </a:rPr>
              <a:t>des vitamines pour la vue</a:t>
            </a:r>
          </a:p>
        </p:txBody>
      </p:sp>
      <p:pic>
        <p:nvPicPr>
          <p:cNvPr id="10" name="Grafik 1">
            <a:extLst>
              <a:ext uri="{FF2B5EF4-FFF2-40B4-BE49-F238E27FC236}">
                <a16:creationId xmlns:a16="http://schemas.microsoft.com/office/drawing/2014/main" id="{05B8D255-5C88-0149-8A2D-98E23709C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1" t="14234" r="36314" b="31412"/>
          <a:stretch/>
        </p:blipFill>
        <p:spPr>
          <a:xfrm>
            <a:off x="157317" y="929145"/>
            <a:ext cx="1520190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9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278AF25-9FC9-4455-B809-95C56D15C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929886"/>
            <a:ext cx="5572125" cy="37147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E19BB0F-4C37-46D7-939C-4179E4E2B63A}"/>
              </a:ext>
            </a:extLst>
          </p:cNvPr>
          <p:cNvSpPr/>
          <p:nvPr/>
        </p:nvSpPr>
        <p:spPr>
          <a:xfrm>
            <a:off x="6111787" y="3423078"/>
            <a:ext cx="295333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</a:rPr>
              <a:t>Couronnes semi-transparentes  /  semi-</a:t>
            </a:r>
            <a:r>
              <a:rPr lang="de-CH" sz="1600" dirty="0" err="1">
                <a:solidFill>
                  <a:schemeClr val="accent5"/>
                </a:solidFill>
              </a:rPr>
              <a:t>opaques</a:t>
            </a:r>
            <a:r>
              <a:rPr lang="de-CH" sz="1600" dirty="0">
                <a:solidFill>
                  <a:schemeClr val="accent5"/>
                </a:solidFill>
              </a:rPr>
              <a:t> : </a:t>
            </a:r>
          </a:p>
          <a:p>
            <a:r>
              <a:rPr lang="de-CH" sz="1600" b="1" dirty="0">
                <a:solidFill>
                  <a:schemeClr val="accent5"/>
                </a:solidFill>
                <a:sym typeface="Wingdings" panose="05000000000000000000" pitchFamily="2" charset="2"/>
              </a:rPr>
              <a:t> démultiplication de l’espace</a:t>
            </a:r>
            <a:endParaRPr lang="de-CH" sz="1600" b="1" dirty="0">
              <a:solidFill>
                <a:schemeClr val="accent5"/>
              </a:solidFill>
            </a:endParaRP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F935CB36-2DB4-5E4E-9106-70AFE42F1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1" t="14234" r="36314" b="31412"/>
          <a:stretch/>
        </p:blipFill>
        <p:spPr>
          <a:xfrm>
            <a:off x="157317" y="929145"/>
            <a:ext cx="1520190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57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20F2D3-206F-40D4-B64A-08DCD58D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95" t="14337" r="36876" b="31412"/>
          <a:stretch/>
        </p:blipFill>
        <p:spPr>
          <a:xfrm>
            <a:off x="157317" y="936030"/>
            <a:ext cx="1477108" cy="18604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9763A5B-550B-45A6-83BF-2641A43CE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67631"/>
            <a:ext cx="4511787" cy="36825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12574F-1D1F-4236-B47F-14E4D0644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6482"/>
            <a:ext cx="4173380" cy="195374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07BBAFA-91FC-49C3-9DC8-F8B9E69406E6}"/>
              </a:ext>
            </a:extLst>
          </p:cNvPr>
          <p:cNvSpPr/>
          <p:nvPr/>
        </p:nvSpPr>
        <p:spPr>
          <a:xfrm>
            <a:off x="2086690" y="1659167"/>
            <a:ext cx="21631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</a:rPr>
              <a:t>Fréquences acoustiques agissent sur le vivant</a:t>
            </a:r>
          </a:p>
        </p:txBody>
      </p:sp>
    </p:spTree>
    <p:extLst>
      <p:ext uri="{BB962C8B-B14F-4D97-AF65-F5344CB8AC3E}">
        <p14:creationId xmlns:p14="http://schemas.microsoft.com/office/powerpoint/2010/main" val="3316494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07BBAFA-91FC-49C3-9DC8-F8B9E69406E6}"/>
              </a:ext>
            </a:extLst>
          </p:cNvPr>
          <p:cNvSpPr/>
          <p:nvPr/>
        </p:nvSpPr>
        <p:spPr>
          <a:xfrm>
            <a:off x="1734374" y="1054173"/>
            <a:ext cx="291352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</a:rPr>
              <a:t>Fréquences électromagnétiques de téléphonie mobile </a:t>
            </a:r>
          </a:p>
          <a:p>
            <a:r>
              <a:rPr lang="de-CH" sz="1600" dirty="0">
                <a:solidFill>
                  <a:schemeClr val="accent5"/>
                </a:solidFill>
              </a:rPr>
              <a:t>agissent sur le vivant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E7B23D9-4288-4B28-8529-571C6B5573C0}"/>
              </a:ext>
            </a:extLst>
          </p:cNvPr>
          <p:cNvSpPr/>
          <p:nvPr/>
        </p:nvSpPr>
        <p:spPr>
          <a:xfrm>
            <a:off x="157317" y="3450407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b="1" dirty="0">
                <a:solidFill>
                  <a:srgbClr val="73513E"/>
                </a:solidFill>
              </a:rPr>
              <a:t>Radiofrequency radiation injures trees around mobile phonebase stations</a:t>
            </a:r>
          </a:p>
          <a:p>
            <a:r>
              <a:rPr lang="de-CH" dirty="0">
                <a:solidFill>
                  <a:srgbClr val="73513E"/>
                </a:solidFill>
              </a:rPr>
              <a:t>Cornelia Waldmann-</a:t>
            </a:r>
            <a:r>
              <a:rPr lang="de-CH" dirty="0" err="1">
                <a:solidFill>
                  <a:srgbClr val="73513E"/>
                </a:solidFill>
              </a:rPr>
              <a:t>Selsam</a:t>
            </a:r>
            <a:r>
              <a:rPr lang="de-CH" dirty="0">
                <a:solidFill>
                  <a:srgbClr val="73513E"/>
                </a:solidFill>
              </a:rPr>
              <a:t>, Alfonso Balmori-de la Puente,  Helmut Breunig</a:t>
            </a:r>
          </a:p>
          <a:p>
            <a:r>
              <a:rPr lang="de-CH" i="1" dirty="0">
                <a:solidFill>
                  <a:srgbClr val="73513E"/>
                </a:solidFill>
              </a:rPr>
              <a:t>Science of the Total Environment 572 (2016) 554–569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31EC1E7-A374-4FCF-8709-C0C3F23CB784}"/>
              </a:ext>
            </a:extLst>
          </p:cNvPr>
          <p:cNvSpPr/>
          <p:nvPr/>
        </p:nvSpPr>
        <p:spPr>
          <a:xfrm>
            <a:off x="157317" y="288158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73513E"/>
                </a:solidFill>
              </a:rPr>
              <a:t>“</a:t>
            </a:r>
            <a:r>
              <a:rPr lang="en-US" i="1" dirty="0">
                <a:solidFill>
                  <a:srgbClr val="73513E"/>
                </a:solidFill>
              </a:rPr>
              <a:t>The radial growth of pine trees has diminished in all plots that received electromagnetic radiation</a:t>
            </a:r>
            <a:r>
              <a:rPr lang="en-US" dirty="0">
                <a:solidFill>
                  <a:srgbClr val="73513E"/>
                </a:solidFill>
              </a:rPr>
              <a:t>”   Balodis et al., 1996</a:t>
            </a:r>
            <a:endParaRPr lang="de-CH" dirty="0">
              <a:solidFill>
                <a:srgbClr val="73513E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A6CC8A-6978-47AF-B582-FD38D46C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846" y="1232055"/>
            <a:ext cx="4171805" cy="312885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C99E78A-1FE9-42BF-85AE-EA42491B9B6A}"/>
              </a:ext>
            </a:extLst>
          </p:cNvPr>
          <p:cNvSpPr/>
          <p:nvPr/>
        </p:nvSpPr>
        <p:spPr>
          <a:xfrm>
            <a:off x="1734374" y="2244448"/>
            <a:ext cx="22442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Coup de grâce par la G5 ?!</a:t>
            </a:r>
            <a:endParaRPr lang="de-CH" b="1" dirty="0">
              <a:solidFill>
                <a:srgbClr val="FF0000"/>
              </a:solidFill>
            </a:endParaRPr>
          </a:p>
        </p:txBody>
      </p:sp>
      <p:pic>
        <p:nvPicPr>
          <p:cNvPr id="13" name="Grafik 1">
            <a:extLst>
              <a:ext uri="{FF2B5EF4-FFF2-40B4-BE49-F238E27FC236}">
                <a16:creationId xmlns:a16="http://schemas.microsoft.com/office/drawing/2014/main" id="{3FF642D1-B535-0549-A972-5481C5C63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95" t="14337" r="36876" b="31412"/>
          <a:stretch/>
        </p:blipFill>
        <p:spPr>
          <a:xfrm>
            <a:off x="157317" y="936030"/>
            <a:ext cx="1477108" cy="18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1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708C5E-2B79-2A4D-BB74-3646CA496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9"/>
          <a:stretch/>
        </p:blipFill>
        <p:spPr>
          <a:xfrm>
            <a:off x="689882" y="947057"/>
            <a:ext cx="7819178" cy="38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1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>
            <a:extLst>
              <a:ext uri="{FF2B5EF4-FFF2-40B4-BE49-F238E27FC236}">
                <a16:creationId xmlns:a16="http://schemas.microsoft.com/office/drawing/2014/main" id="{BAE5D974-D144-374F-91A8-06100F0D9DBE}"/>
              </a:ext>
            </a:extLst>
          </p:cNvPr>
          <p:cNvSpPr/>
          <p:nvPr/>
        </p:nvSpPr>
        <p:spPr>
          <a:xfrm>
            <a:off x="438342" y="952290"/>
            <a:ext cx="320258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</a:rPr>
              <a:t>Une notion fondamentale en droit de l’environnement </a:t>
            </a: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0A12CF27-7AB7-4046-B017-F0D005EBE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" t="29026" r="39151" b="9490"/>
          <a:stretch/>
        </p:blipFill>
        <p:spPr>
          <a:xfrm>
            <a:off x="4751614" y="993662"/>
            <a:ext cx="3951514" cy="3811448"/>
          </a:xfrm>
          <a:prstGeom prst="rect">
            <a:avLst/>
          </a:prstGeom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DAB5B42C-BB67-6741-BF24-3B0AD7299173}"/>
              </a:ext>
            </a:extLst>
          </p:cNvPr>
          <p:cNvSpPr/>
          <p:nvPr/>
        </p:nvSpPr>
        <p:spPr>
          <a:xfrm>
            <a:off x="358584" y="2244692"/>
            <a:ext cx="315643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3513E"/>
                </a:solidFill>
              </a:rPr>
              <a:t>Adoptée par 58 oui, contre 28 non (PLR) et une abstention, la motion invite le Conseil d'Etat à demander à l'Organisation mondiale de la santé de piloter des études scientifiques indépendantes. Contrairement à leurs homologues vaudois, les députés genevois ne se contenteront pas des conclusions du rapport de l'Office fédéral de l'environnement sur cette nouvelle technologie.</a:t>
            </a:r>
            <a:endParaRPr lang="de-CH" dirty="0">
              <a:solidFill>
                <a:srgbClr val="73513E"/>
              </a:solidFill>
            </a:endParaRPr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DB1CD32B-C5D9-304D-8DCB-2FEB7C83BA64}"/>
              </a:ext>
            </a:extLst>
          </p:cNvPr>
          <p:cNvSpPr/>
          <p:nvPr/>
        </p:nvSpPr>
        <p:spPr>
          <a:xfrm>
            <a:off x="438342" y="1636963"/>
            <a:ext cx="3202583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dirty="0"/>
              <a:t>Débattue en urgence, la motion est motivée par le </a:t>
            </a:r>
            <a:r>
              <a:rPr lang="fr-FR" b="1" dirty="0">
                <a:solidFill>
                  <a:srgbClr val="FF0000"/>
                </a:solidFill>
              </a:rPr>
              <a:t>principe de précaution</a:t>
            </a:r>
            <a:endParaRPr lang="de-C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0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6B64112-F765-4386-AF1B-3A79BF182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83" t="14234" r="36732" b="31155"/>
          <a:stretch/>
        </p:blipFill>
        <p:spPr>
          <a:xfrm>
            <a:off x="158938" y="934330"/>
            <a:ext cx="1468315" cy="18727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2894AC-46A2-4B1A-BAE7-DE1B1E239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15"/>
          <a:stretch/>
        </p:blipFill>
        <p:spPr>
          <a:xfrm>
            <a:off x="3098921" y="932854"/>
            <a:ext cx="5699060" cy="374847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7CBF133-3D67-40A7-9F9F-4A672F460876}"/>
              </a:ext>
            </a:extLst>
          </p:cNvPr>
          <p:cNvSpPr/>
          <p:nvPr/>
        </p:nvSpPr>
        <p:spPr>
          <a:xfrm>
            <a:off x="254976" y="3707782"/>
            <a:ext cx="346225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Le </a:t>
            </a:r>
            <a:r>
              <a:rPr lang="fr-FR" sz="1600" b="1" dirty="0">
                <a:solidFill>
                  <a:schemeClr val="accent5"/>
                </a:solidFill>
              </a:rPr>
              <a:t>parfum </a:t>
            </a:r>
            <a:r>
              <a:rPr lang="fr-FR" sz="1600" dirty="0">
                <a:solidFill>
                  <a:schemeClr val="accent5"/>
                </a:solidFill>
              </a:rPr>
              <a:t>enivrant des tilleuls en fleurs</a:t>
            </a:r>
          </a:p>
          <a:p>
            <a:r>
              <a:rPr lang="fr-FR" sz="1600" dirty="0">
                <a:solidFill>
                  <a:schemeClr val="accent5"/>
                </a:solidFill>
              </a:rPr>
              <a:t> « …  baigner dans du miel … ! »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9D06510-CDE9-4067-B19F-E1A463D7DA04}"/>
              </a:ext>
            </a:extLst>
          </p:cNvPr>
          <p:cNvSpPr/>
          <p:nvPr/>
        </p:nvSpPr>
        <p:spPr>
          <a:xfrm>
            <a:off x="5063605" y="4096555"/>
            <a:ext cx="39125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73513E"/>
                </a:solidFill>
              </a:rPr>
              <a:t>Les </a:t>
            </a:r>
            <a:r>
              <a:rPr lang="fr-FR" sz="1600" b="1" dirty="0">
                <a:solidFill>
                  <a:srgbClr val="73513E"/>
                </a:solidFill>
              </a:rPr>
              <a:t>odeurs</a:t>
            </a:r>
            <a:r>
              <a:rPr lang="fr-FR" sz="1600" dirty="0">
                <a:solidFill>
                  <a:srgbClr val="73513E"/>
                </a:solidFill>
              </a:rPr>
              <a:t> : -  Nos « Madeleines de Proust » </a:t>
            </a:r>
          </a:p>
          <a:p>
            <a:r>
              <a:rPr lang="fr-FR" sz="1600" dirty="0">
                <a:solidFill>
                  <a:srgbClr val="73513E"/>
                </a:solidFill>
              </a:rPr>
              <a:t>les plus profondes et les plus précieuses</a:t>
            </a:r>
          </a:p>
        </p:txBody>
      </p:sp>
    </p:spTree>
    <p:extLst>
      <p:ext uri="{BB962C8B-B14F-4D97-AF65-F5344CB8AC3E}">
        <p14:creationId xmlns:p14="http://schemas.microsoft.com/office/powerpoint/2010/main" val="10915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F909CC3-BA57-4615-A64B-7B143A45A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141" y="934330"/>
            <a:ext cx="5786868" cy="38317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52A4F04-C5BD-42B6-8907-F48B72D11BF0}"/>
              </a:ext>
            </a:extLst>
          </p:cNvPr>
          <p:cNvSpPr/>
          <p:nvPr/>
        </p:nvSpPr>
        <p:spPr>
          <a:xfrm>
            <a:off x="422795" y="3714256"/>
            <a:ext cx="467597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Sous les arbres et près des cascades et cours d’eau: </a:t>
            </a:r>
            <a:r>
              <a:rPr lang="fr-FR" sz="1600" b="1" dirty="0">
                <a:solidFill>
                  <a:schemeClr val="accent5"/>
                </a:solidFill>
              </a:rPr>
              <a:t>ionisation négative de l’air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D23B8CC5-D3A9-8D43-B795-C11944E7D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3" t="14234" r="36732" b="31155"/>
          <a:stretch/>
        </p:blipFill>
        <p:spPr>
          <a:xfrm>
            <a:off x="158938" y="934330"/>
            <a:ext cx="1468315" cy="18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703735B-7899-4836-8739-7A827DFC7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07" t="14336" r="36588" b="31155"/>
          <a:stretch/>
        </p:blipFill>
        <p:spPr>
          <a:xfrm>
            <a:off x="157317" y="935239"/>
            <a:ext cx="1512277" cy="18692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DDEEB9-61D1-448F-997E-653F1D7DB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116" y="930976"/>
            <a:ext cx="5648832" cy="37635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5DCF526-8A86-4840-AA22-2A023438FF37}"/>
              </a:ext>
            </a:extLst>
          </p:cNvPr>
          <p:cNvSpPr/>
          <p:nvPr/>
        </p:nvSpPr>
        <p:spPr>
          <a:xfrm>
            <a:off x="157317" y="3497889"/>
            <a:ext cx="14929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73513E"/>
                </a:solidFill>
              </a:rPr>
              <a:t>La culture : </a:t>
            </a:r>
          </a:p>
          <a:p>
            <a:pPr algn="ctr"/>
            <a:r>
              <a:rPr lang="fr-FR" sz="1600" dirty="0">
                <a:solidFill>
                  <a:srgbClr val="73513E"/>
                </a:solidFill>
              </a:rPr>
              <a:t>une question </a:t>
            </a:r>
          </a:p>
          <a:p>
            <a:pPr algn="ctr"/>
            <a:r>
              <a:rPr lang="fr-FR" sz="1600" dirty="0">
                <a:solidFill>
                  <a:srgbClr val="73513E"/>
                </a:solidFill>
              </a:rPr>
              <a:t>de bon goût … !</a:t>
            </a:r>
            <a:endParaRPr lang="de-CH" sz="1600" dirty="0">
              <a:solidFill>
                <a:srgbClr val="73513E"/>
              </a:solidFill>
            </a:endParaRPr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3E6D0606-DF0D-4946-A951-ACACDF04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36" y="933997"/>
            <a:ext cx="5648832" cy="37635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330A833-3B6A-434A-9F30-B349359A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042" y="1514310"/>
            <a:ext cx="1475360" cy="8839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E422852-FFE9-4D0B-8243-29AC45B4A190}"/>
              </a:ext>
            </a:extLst>
          </p:cNvPr>
          <p:cNvSpPr/>
          <p:nvPr/>
        </p:nvSpPr>
        <p:spPr>
          <a:xfrm>
            <a:off x="5333843" y="3752539"/>
            <a:ext cx="349933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Savoir d’où viennent les choses </a:t>
            </a:r>
          </a:p>
          <a:p>
            <a:r>
              <a:rPr lang="fr-FR" sz="1600" dirty="0">
                <a:solidFill>
                  <a:schemeClr val="accent5"/>
                </a:solidFill>
              </a:rPr>
              <a:t>pour mieux décider où nous allons</a:t>
            </a:r>
          </a:p>
        </p:txBody>
      </p:sp>
    </p:spTree>
    <p:extLst>
      <p:ext uri="{BB962C8B-B14F-4D97-AF65-F5344CB8AC3E}">
        <p14:creationId xmlns:p14="http://schemas.microsoft.com/office/powerpoint/2010/main" val="102428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B884E31-2406-6642-B9E6-C75E886A1260}"/>
              </a:ext>
            </a:extLst>
          </p:cNvPr>
          <p:cNvSpPr txBox="1"/>
          <p:nvPr/>
        </p:nvSpPr>
        <p:spPr>
          <a:xfrm>
            <a:off x="2769191" y="992967"/>
            <a:ext cx="4173686" cy="368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Notions essentielles</a:t>
            </a:r>
          </a:p>
          <a:p>
            <a:pPr>
              <a:lnSpc>
                <a:spcPct val="120000"/>
              </a:lnSpc>
            </a:pPr>
            <a:endParaRPr lang="fr-FR" sz="1400" b="1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14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L’Arbre au-travers de nos sens: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Ouïe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Odorat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Goût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Toucher</a:t>
            </a:r>
            <a:endParaRPr lang="fr-FR" sz="1400" b="1" dirty="0">
              <a:solidFill>
                <a:srgbClr val="735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r-FR" sz="1400" b="1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et de quelques autres: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de l’équilibre et du tonus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du temps qui passe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de notre « Moi » intérieur (pleine conscience)</a:t>
            </a:r>
          </a:p>
          <a:p>
            <a:pPr marL="285750" indent="-285750">
              <a:lnSpc>
                <a:spcPct val="120000"/>
              </a:lnSpc>
              <a:buClr>
                <a:srgbClr val="5FC0D6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de l’harmonie  /  esthétique</a:t>
            </a:r>
            <a:endParaRPr lang="fr-FR" sz="1600" dirty="0">
              <a:solidFill>
                <a:srgbClr val="5FC0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04A4F7-8243-465A-B513-697844D0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95" y="1066859"/>
            <a:ext cx="2136982" cy="26684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15C035A-1449-45A6-95AF-5657A6026B00}"/>
              </a:ext>
            </a:extLst>
          </p:cNvPr>
          <p:cNvSpPr/>
          <p:nvPr/>
        </p:nvSpPr>
        <p:spPr>
          <a:xfrm>
            <a:off x="6704338" y="3730600"/>
            <a:ext cx="21547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73513E"/>
                </a:solidFill>
              </a:rPr>
              <a:t>Sibylle de Delphes de Michel-Ange</a:t>
            </a:r>
          </a:p>
          <a:p>
            <a:r>
              <a:rPr lang="fr-FR" sz="1100" dirty="0">
                <a:solidFill>
                  <a:srgbClr val="73513E"/>
                </a:solidFill>
              </a:rPr>
              <a:t>                                   (1475  -  1564)</a:t>
            </a:r>
          </a:p>
        </p:txBody>
      </p:sp>
      <p:sp>
        <p:nvSpPr>
          <p:cNvPr id="9" name="Titre 9">
            <a:extLst>
              <a:ext uri="{FF2B5EF4-FFF2-40B4-BE49-F238E27FC236}">
                <a16:creationId xmlns:a16="http://schemas.microsoft.com/office/drawing/2014/main" id="{2B18C3AA-102C-D24B-8826-6AD44621E45B}"/>
              </a:ext>
            </a:extLst>
          </p:cNvPr>
          <p:cNvSpPr txBox="1">
            <a:spLocks/>
          </p:cNvSpPr>
          <p:nvPr/>
        </p:nvSpPr>
        <p:spPr bwMode="auto">
          <a:xfrm>
            <a:off x="167149" y="983501"/>
            <a:ext cx="3265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 cap="sm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lwyn New Rg" pitchFamily="34" charset="0"/>
              </a:defRPr>
            </a:lvl9pPr>
          </a:lstStyle>
          <a:p>
            <a:pPr algn="l">
              <a:defRPr/>
            </a:pPr>
            <a:r>
              <a:rPr lang="fr-FR" sz="1600" b="1" dirty="0">
                <a:solidFill>
                  <a:srgbClr val="5FC0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PROPOSÉ</a:t>
            </a:r>
          </a:p>
        </p:txBody>
      </p:sp>
    </p:spTree>
    <p:extLst>
      <p:ext uri="{BB962C8B-B14F-4D97-AF65-F5344CB8AC3E}">
        <p14:creationId xmlns:p14="http://schemas.microsoft.com/office/powerpoint/2010/main" val="243958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23F90B-3405-4976-962F-1CF9A038A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95" t="14003" r="36876" b="30899"/>
          <a:stretch/>
        </p:blipFill>
        <p:spPr>
          <a:xfrm>
            <a:off x="157317" y="925194"/>
            <a:ext cx="1477108" cy="18894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541237E-4B33-4CC3-88F3-8BC92CFC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53" y="1149903"/>
            <a:ext cx="2026704" cy="3040055"/>
          </a:xfrm>
          <a:prstGeom prst="rect">
            <a:avLst/>
          </a:prstGeom>
        </p:spPr>
      </p:pic>
      <p:pic>
        <p:nvPicPr>
          <p:cNvPr id="1026" name="Picture 2" descr="http://www.antioxidants-for-health-and-longevity.com/images/xinfraredimage.jpg.pagespeed.ic.UB4wSdB_5u.jpg">
            <a:extLst>
              <a:ext uri="{FF2B5EF4-FFF2-40B4-BE49-F238E27FC236}">
                <a16:creationId xmlns:a16="http://schemas.microsoft.com/office/drawing/2014/main" id="{F52D7F29-C1F3-4FDC-8452-5F0C4098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00" y="1149903"/>
            <a:ext cx="3327309" cy="1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4D44CCE-4BE2-4759-A6AC-3190F18ABAFF}"/>
              </a:ext>
            </a:extLst>
          </p:cNvPr>
          <p:cNvSpPr/>
          <p:nvPr/>
        </p:nvSpPr>
        <p:spPr>
          <a:xfrm>
            <a:off x="5682623" y="2334911"/>
            <a:ext cx="33370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3513E"/>
                </a:solidFill>
              </a:rPr>
              <a:t>      Before Earthing                    After Earthing</a:t>
            </a:r>
            <a:endParaRPr lang="de-CH" dirty="0">
              <a:solidFill>
                <a:srgbClr val="73513E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A99D15D-1D85-4DF3-B837-37CBE1045BEF}"/>
              </a:ext>
            </a:extLst>
          </p:cNvPr>
          <p:cNvSpPr/>
          <p:nvPr/>
        </p:nvSpPr>
        <p:spPr>
          <a:xfrm>
            <a:off x="3990353" y="3147933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73513E"/>
                </a:solidFill>
              </a:rPr>
              <a:t>The effects of grounding (earthing) on inflammation, the immune response, wound healing, and prevention and treatment of chronic inflammatory and autoimmune diseases</a:t>
            </a:r>
          </a:p>
          <a:p>
            <a:endParaRPr lang="en-US" dirty="0">
              <a:solidFill>
                <a:srgbClr val="73513E"/>
              </a:solidFill>
            </a:endParaRPr>
          </a:p>
          <a:p>
            <a:r>
              <a:rPr lang="en-US" dirty="0">
                <a:solidFill>
                  <a:srgbClr val="73513E"/>
                </a:solidFill>
              </a:rPr>
              <a:t>James L </a:t>
            </a:r>
            <a:r>
              <a:rPr lang="en-US" dirty="0" err="1">
                <a:solidFill>
                  <a:srgbClr val="73513E"/>
                </a:solidFill>
              </a:rPr>
              <a:t>Oschman</a:t>
            </a:r>
            <a:r>
              <a:rPr lang="en-US" dirty="0">
                <a:solidFill>
                  <a:srgbClr val="73513E"/>
                </a:solidFill>
              </a:rPr>
              <a:t>, </a:t>
            </a:r>
            <a:r>
              <a:rPr lang="en-US" dirty="0" err="1">
                <a:solidFill>
                  <a:srgbClr val="73513E"/>
                </a:solidFill>
              </a:rPr>
              <a:t>Gaétan</a:t>
            </a:r>
            <a:r>
              <a:rPr lang="en-US" dirty="0">
                <a:solidFill>
                  <a:srgbClr val="73513E"/>
                </a:solidFill>
              </a:rPr>
              <a:t> Chevalier, and Richard Brown</a:t>
            </a:r>
          </a:p>
          <a:p>
            <a:r>
              <a:rPr lang="de-CH" dirty="0">
                <a:solidFill>
                  <a:srgbClr val="73513E"/>
                </a:solidFill>
              </a:rPr>
              <a:t>J </a:t>
            </a:r>
            <a:r>
              <a:rPr lang="de-CH" dirty="0" err="1">
                <a:solidFill>
                  <a:srgbClr val="73513E"/>
                </a:solidFill>
              </a:rPr>
              <a:t>Inflamm</a:t>
            </a:r>
            <a:r>
              <a:rPr lang="de-CH" dirty="0">
                <a:solidFill>
                  <a:srgbClr val="73513E"/>
                </a:solidFill>
              </a:rPr>
              <a:t> Res. 2015; 8: 83–96. </a:t>
            </a:r>
          </a:p>
          <a:p>
            <a:endParaRPr lang="en-US" dirty="0">
              <a:solidFill>
                <a:srgbClr val="73513E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BBF6856-3E43-45B5-A954-19AFCC3C84E2}"/>
              </a:ext>
            </a:extLst>
          </p:cNvPr>
          <p:cNvSpPr/>
          <p:nvPr/>
        </p:nvSpPr>
        <p:spPr>
          <a:xfrm>
            <a:off x="157317" y="3901228"/>
            <a:ext cx="246149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5"/>
                </a:solidFill>
              </a:rPr>
              <a:t>Se reconnecter à la terre </a:t>
            </a:r>
          </a:p>
          <a:p>
            <a:r>
              <a:rPr lang="fr-FR" sz="1600" dirty="0">
                <a:solidFill>
                  <a:schemeClr val="accent5"/>
                </a:solidFill>
              </a:rPr>
              <a:t>à l’aides des arbres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4BDB56-0428-414A-B9C2-9ED1CCA3E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257"/>
          <a:stretch/>
        </p:blipFill>
        <p:spPr>
          <a:xfrm>
            <a:off x="3823408" y="1149903"/>
            <a:ext cx="1799941" cy="117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0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C8233BA-5351-4463-A6FE-DB922744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50" y="979760"/>
            <a:ext cx="2571750" cy="3714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B9EE18-3EF5-4013-ABF0-9C82BAEB5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17" y="1362515"/>
            <a:ext cx="1905000" cy="110888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3FD2498-EA6E-4AA4-A5D6-C5DD5596CBE1}"/>
              </a:ext>
            </a:extLst>
          </p:cNvPr>
          <p:cNvSpPr/>
          <p:nvPr/>
        </p:nvSpPr>
        <p:spPr>
          <a:xfrm>
            <a:off x="5722380" y="1143666"/>
            <a:ext cx="3001656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73513E"/>
                </a:solidFill>
              </a:rPr>
              <a:t>Doctors are </a:t>
            </a:r>
            <a:r>
              <a:rPr lang="en-US" dirty="0" err="1">
                <a:solidFill>
                  <a:srgbClr val="73513E"/>
                </a:solidFill>
              </a:rPr>
              <a:t>realising</a:t>
            </a:r>
            <a:r>
              <a:rPr lang="en-US" dirty="0">
                <a:solidFill>
                  <a:srgbClr val="73513E"/>
                </a:solidFill>
              </a:rPr>
              <a:t> that the environment in which patients recover is just as important as the medicines they take. New York’s Mount Sinai Hospital was redesigned so that all the recovery wards have a view of Central Park.</a:t>
            </a:r>
            <a:endParaRPr lang="de-CH" dirty="0">
              <a:solidFill>
                <a:srgbClr val="73513E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17F4239-3FA5-443A-AB4B-9B1ABF2D8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262" y="2784077"/>
            <a:ext cx="2870774" cy="161558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DC5AD89-7372-411C-89E5-8981C8FAA300}"/>
              </a:ext>
            </a:extLst>
          </p:cNvPr>
          <p:cNvSpPr/>
          <p:nvPr/>
        </p:nvSpPr>
        <p:spPr>
          <a:xfrm>
            <a:off x="229799" y="2598140"/>
            <a:ext cx="197924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 de guérison accéléré grâce à la vue sur les arbres</a:t>
            </a:r>
          </a:p>
        </p:txBody>
      </p:sp>
    </p:spTree>
    <p:extLst>
      <p:ext uri="{BB962C8B-B14F-4D97-AF65-F5344CB8AC3E}">
        <p14:creationId xmlns:p14="http://schemas.microsoft.com/office/powerpoint/2010/main" val="2628414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E0DE014-0CCF-4F2D-9B11-30826DEE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350" y="903941"/>
            <a:ext cx="5052309" cy="379056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653584C-222F-40AE-94ED-01770B72196F}"/>
              </a:ext>
            </a:extLst>
          </p:cNvPr>
          <p:cNvSpPr/>
          <p:nvPr/>
        </p:nvSpPr>
        <p:spPr>
          <a:xfrm>
            <a:off x="409111" y="2730136"/>
            <a:ext cx="2536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bonheur est dans le pré.</a:t>
            </a:r>
          </a:p>
          <a:p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Cours-y vite, cours-y vite !  …</a:t>
            </a:r>
          </a:p>
          <a:p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</a:p>
          <a:p>
            <a:r>
              <a:rPr lang="fr-FR" sz="1400" dirty="0">
                <a:solidFill>
                  <a:srgbClr val="735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Paul FORT</a:t>
            </a:r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87FAB88B-6AF4-7A4B-B227-20274E08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7" y="1362515"/>
            <a:ext cx="1905000" cy="11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3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88B6739-FDEC-4F52-8AC8-3329357F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968151"/>
            <a:ext cx="6624638" cy="37263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ABC2FC0-A317-4527-B91A-37AB6C2C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3" y="1015862"/>
            <a:ext cx="1651635" cy="15558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79D6CC-374D-44EC-9781-E55502AF1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58" y="3160412"/>
            <a:ext cx="2546033" cy="12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2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44B82E-129C-4D37-B1E3-DDF9E7345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7" r="13740"/>
          <a:stretch/>
        </p:blipFill>
        <p:spPr>
          <a:xfrm>
            <a:off x="3099241" y="914399"/>
            <a:ext cx="4613524" cy="3786063"/>
          </a:xfrm>
          <a:prstGeom prst="rect">
            <a:avLst/>
          </a:prstGeom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AFF52678-F864-644B-B692-E77347E5D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3" y="1015862"/>
            <a:ext cx="1651635" cy="15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24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217C79C-5BF3-4F1D-A3EC-ABC41309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6" y="2868464"/>
            <a:ext cx="1599166" cy="16673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32AB39-3963-4469-97DA-62B0578D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12" y="1021557"/>
            <a:ext cx="5752782" cy="35142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7E26D7-6A68-4D4C-96F6-16154C6A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86" y="1230514"/>
            <a:ext cx="159916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90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13D5F19-4ABE-4226-BC4D-D44D3450A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7" r="14036"/>
          <a:stretch/>
        </p:blipFill>
        <p:spPr>
          <a:xfrm>
            <a:off x="3061251" y="902087"/>
            <a:ext cx="4937057" cy="37924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0F72C5F-D1A1-F64F-AEC2-E5953C02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86" y="1230514"/>
            <a:ext cx="159916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74A58CC-BDC6-4075-BEFC-D8C004FD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691" y="878787"/>
            <a:ext cx="5154130" cy="386559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8A3652F1-EFFF-4109-A08F-79E5207C12B5}"/>
              </a:ext>
            </a:extLst>
          </p:cNvPr>
          <p:cNvSpPr/>
          <p:nvPr/>
        </p:nvSpPr>
        <p:spPr>
          <a:xfrm rot="21204970">
            <a:off x="207185" y="1707408"/>
            <a:ext cx="2373791" cy="369332"/>
          </a:xfrm>
          <a:prstGeom prst="rect">
            <a:avLst/>
          </a:prstGeom>
          <a:noFill/>
          <a:ln>
            <a:solidFill>
              <a:srgbClr val="73513E"/>
            </a:solidFill>
          </a:ln>
        </p:spPr>
        <p:txBody>
          <a:bodyPr wrap="none">
            <a:spAutoFit/>
          </a:bodyPr>
          <a:lstStyle/>
          <a:p>
            <a:r>
              <a:rPr lang="de-CH" sz="1800" i="1" dirty="0">
                <a:solidFill>
                  <a:srgbClr val="5FC0D6"/>
                </a:solidFill>
              </a:rPr>
              <a:t>Harmonie  -  </a:t>
            </a:r>
            <a:r>
              <a:rPr lang="de-CH" sz="1800" i="1" dirty="0" err="1">
                <a:solidFill>
                  <a:srgbClr val="5FC0D6"/>
                </a:solidFill>
              </a:rPr>
              <a:t>Esthétique</a:t>
            </a:r>
            <a:endParaRPr lang="de-CH" sz="1800" i="1" dirty="0">
              <a:solidFill>
                <a:srgbClr val="5FC0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8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2D6D7C-E995-4FE8-B9EC-EC7588351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90" y="933844"/>
            <a:ext cx="5014220" cy="376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93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4E0C1F-3279-4D20-950E-71C44FD5C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79"/>
          <a:stretch/>
        </p:blipFill>
        <p:spPr>
          <a:xfrm>
            <a:off x="2000951" y="1007831"/>
            <a:ext cx="5142097" cy="36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4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39893D7-56A9-4701-A322-6AEAA5AC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53" y="924339"/>
            <a:ext cx="5026894" cy="37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8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8561A2-0288-48A6-BB03-2F25C9ECF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6"/>
          <a:stretch/>
        </p:blipFill>
        <p:spPr>
          <a:xfrm>
            <a:off x="1890349" y="985175"/>
            <a:ext cx="5368063" cy="37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03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0C95BC-CE94-4C55-876C-9B785A009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5" b="4460"/>
          <a:stretch/>
        </p:blipFill>
        <p:spPr>
          <a:xfrm>
            <a:off x="2032884" y="993913"/>
            <a:ext cx="5078232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7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E08F27-CBBC-4608-AE16-521C2DF8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94" y="938863"/>
            <a:ext cx="5099411" cy="38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49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3E7118A-86EA-468E-8595-E0D820E1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601" y="948809"/>
            <a:ext cx="5094798" cy="38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22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17B35E5-EF50-4E45-A8E9-8CD71FB7F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0"/>
          <a:stretch/>
        </p:blipFill>
        <p:spPr>
          <a:xfrm>
            <a:off x="1924763" y="946796"/>
            <a:ext cx="5294473" cy="37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3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BCE0E79-B3BE-4567-8505-C675C4888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7" t="20666" r="29625" b="15897"/>
          <a:stretch/>
        </p:blipFill>
        <p:spPr>
          <a:xfrm>
            <a:off x="2897152" y="955821"/>
            <a:ext cx="3384378" cy="380588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219CEBD-8561-40DC-86F4-2A42A578482B}"/>
              </a:ext>
            </a:extLst>
          </p:cNvPr>
          <p:cNvSpPr/>
          <p:nvPr/>
        </p:nvSpPr>
        <p:spPr>
          <a:xfrm>
            <a:off x="6493812" y="3458071"/>
            <a:ext cx="218928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3513E"/>
                </a:solidFill>
              </a:rPr>
              <a:t>« Architecture et Géométrie Sacrées dans le Monde - à la lumière du Nombre d’Or »</a:t>
            </a:r>
          </a:p>
          <a:p>
            <a:r>
              <a:rPr lang="fr-FR" dirty="0">
                <a:solidFill>
                  <a:srgbClr val="73513E"/>
                </a:solidFill>
              </a:rPr>
              <a:t>Léonard </a:t>
            </a:r>
            <a:r>
              <a:rPr lang="fr-FR" dirty="0" err="1">
                <a:solidFill>
                  <a:srgbClr val="73513E"/>
                </a:solidFill>
              </a:rPr>
              <a:t>Ribordy</a:t>
            </a:r>
            <a:r>
              <a:rPr lang="fr-FR" dirty="0">
                <a:solidFill>
                  <a:srgbClr val="73513E"/>
                </a:solidFill>
              </a:rPr>
              <a:t>, Editions Trajectoire 2010</a:t>
            </a:r>
          </a:p>
        </p:txBody>
      </p:sp>
    </p:spTree>
    <p:extLst>
      <p:ext uri="{BB962C8B-B14F-4D97-AF65-F5344CB8AC3E}">
        <p14:creationId xmlns:p14="http://schemas.microsoft.com/office/powerpoint/2010/main" val="2606674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14E06C2-5BAB-40CD-9BAA-DBF71080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09" y="934872"/>
            <a:ext cx="5240581" cy="38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69C737-B708-49A9-A863-C8045DB4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202" y="877313"/>
            <a:ext cx="5089596" cy="381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3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F30AFE-8793-478E-BF43-9F186B60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38" y="901974"/>
            <a:ext cx="5104124" cy="38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8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C8CBFD-0BBD-4413-A9D2-D53906BB1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219" y="934278"/>
            <a:ext cx="5133561" cy="38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F2DD7D-BECD-4ACB-B7B7-0EB0A113F8D3}"/>
              </a:ext>
            </a:extLst>
          </p:cNvPr>
          <p:cNvSpPr/>
          <p:nvPr/>
        </p:nvSpPr>
        <p:spPr>
          <a:xfrm>
            <a:off x="445268" y="1061527"/>
            <a:ext cx="183313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Exemple chiffré de </a:t>
            </a:r>
          </a:p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l’effet des arbres </a:t>
            </a:r>
          </a:p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milieu urbain </a:t>
            </a:r>
          </a:p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(Geelong, Australia)</a:t>
            </a:r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A670F36B-07D7-E44A-BF8F-D2330ECD2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0" t="24889" r="4051" b="18632"/>
          <a:stretch/>
        </p:blipFill>
        <p:spPr>
          <a:xfrm>
            <a:off x="2439805" y="1061527"/>
            <a:ext cx="6354145" cy="364480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8FF733F-528D-C741-B3D5-8BD495DB9297}"/>
              </a:ext>
            </a:extLst>
          </p:cNvPr>
          <p:cNvSpPr/>
          <p:nvPr/>
        </p:nvSpPr>
        <p:spPr>
          <a:xfrm>
            <a:off x="2961234" y="1743091"/>
            <a:ext cx="2971800" cy="3956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63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9">
            <a:extLst>
              <a:ext uri="{FF2B5EF4-FFF2-40B4-BE49-F238E27FC236}">
                <a16:creationId xmlns:a16="http://schemas.microsoft.com/office/drawing/2014/main" id="{AF40D699-ABB7-7143-B61B-584A48BCB2A7}"/>
              </a:ext>
            </a:extLst>
          </p:cNvPr>
          <p:cNvSpPr/>
          <p:nvPr/>
        </p:nvSpPr>
        <p:spPr>
          <a:xfrm>
            <a:off x="4367893" y="1200112"/>
            <a:ext cx="259125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 local et global des îlots </a:t>
            </a:r>
          </a:p>
          <a:p>
            <a:r>
              <a:rPr lang="de-CH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zones de chaleur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05FC6918-760F-9D40-BC11-63D78EE3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02" y="2167215"/>
            <a:ext cx="3775384" cy="2551742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EBBC8014-0D81-C74A-9059-ED3F3235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" y="953353"/>
            <a:ext cx="3298372" cy="2557341"/>
          </a:xfrm>
          <a:prstGeom prst="rect">
            <a:avLst/>
          </a:prstGeom>
        </p:spPr>
      </p:pic>
      <p:sp>
        <p:nvSpPr>
          <p:cNvPr id="11" name="Rechteck 6">
            <a:extLst>
              <a:ext uri="{FF2B5EF4-FFF2-40B4-BE49-F238E27FC236}">
                <a16:creationId xmlns:a16="http://schemas.microsoft.com/office/drawing/2014/main" id="{205E9328-26E9-174F-8CD2-4508B21B5503}"/>
              </a:ext>
            </a:extLst>
          </p:cNvPr>
          <p:cNvSpPr/>
          <p:nvPr/>
        </p:nvSpPr>
        <p:spPr>
          <a:xfrm>
            <a:off x="832757" y="3510694"/>
            <a:ext cx="2397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Tiré de Kravcik et al. 2007 :</a:t>
            </a:r>
          </a:p>
          <a:p>
            <a:r>
              <a:rPr lang="da-DK" i="1" dirty="0"/>
              <a:t>Water for the Recovery of the Climate  -  A New Water Paradigm</a:t>
            </a:r>
          </a:p>
        </p:txBody>
      </p:sp>
    </p:spTree>
    <p:extLst>
      <p:ext uri="{BB962C8B-B14F-4D97-AF65-F5344CB8AC3E}">
        <p14:creationId xmlns:p14="http://schemas.microsoft.com/office/powerpoint/2010/main" val="304834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CFCC87A-E26D-4047-906F-77B8BD98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0"/>
          <a:stretch/>
        </p:blipFill>
        <p:spPr>
          <a:xfrm>
            <a:off x="1977326" y="945008"/>
            <a:ext cx="5273189" cy="3741338"/>
          </a:xfrm>
          <a:prstGeom prst="rect">
            <a:avLst/>
          </a:prstGeom>
        </p:spPr>
      </p:pic>
      <p:sp>
        <p:nvSpPr>
          <p:cNvPr id="3" name="Rechteck 3">
            <a:extLst>
              <a:ext uri="{FF2B5EF4-FFF2-40B4-BE49-F238E27FC236}">
                <a16:creationId xmlns:a16="http://schemas.microsoft.com/office/drawing/2014/main" id="{44F0A9F5-C743-DB48-91F7-DF91C6A91D55}"/>
              </a:ext>
            </a:extLst>
          </p:cNvPr>
          <p:cNvSpPr/>
          <p:nvPr/>
        </p:nvSpPr>
        <p:spPr>
          <a:xfrm>
            <a:off x="501160" y="3354266"/>
            <a:ext cx="295233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dirty="0"/>
              <a:t>La géo-ingénierie la plus efficace,</a:t>
            </a:r>
          </a:p>
          <a:p>
            <a:r>
              <a:rPr lang="fr-FR" sz="1400" dirty="0"/>
              <a:t>la plus agréable et la moins coûteuse !</a:t>
            </a:r>
          </a:p>
        </p:txBody>
      </p:sp>
    </p:spTree>
    <p:extLst>
      <p:ext uri="{BB962C8B-B14F-4D97-AF65-F5344CB8AC3E}">
        <p14:creationId xmlns:p14="http://schemas.microsoft.com/office/powerpoint/2010/main" val="12913160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572</Words>
  <Application>Microsoft Macintosh PowerPoint</Application>
  <PresentationFormat>Affichage à l'écran (16:9)</PresentationFormat>
  <Paragraphs>88</Paragraphs>
  <Slides>36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sgiangreco@sunmade.fr</dc:creator>
  <cp:lastModifiedBy>sgiangreco@sunmade.fr</cp:lastModifiedBy>
  <cp:revision>63</cp:revision>
  <dcterms:created xsi:type="dcterms:W3CDTF">2019-03-26T11:40:14Z</dcterms:created>
  <dcterms:modified xsi:type="dcterms:W3CDTF">2019-07-03T07:03:39Z</dcterms:modified>
</cp:coreProperties>
</file>